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8" r:id="rId4"/>
    <p:sldId id="270" r:id="rId5"/>
    <p:sldId id="259" r:id="rId6"/>
    <p:sldId id="264" r:id="rId7"/>
    <p:sldId id="260" r:id="rId8"/>
    <p:sldId id="272" r:id="rId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Exo 2" panose="020B0604020202020204" charset="-52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Nunito Light" pitchFamily="2" charset="-52"/>
      <p:regular r:id="rId23"/>
      <p:italic r:id="rId24"/>
    </p:embeddedFont>
    <p:embeddedFont>
      <p:font typeface="Roboto Condensed Light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999999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BE374-7547-4526-A811-86C898D9E09B}">
  <a:tblStyle styleId="{DB2BE374-7547-4526-A811-86C898D9E0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0" y="3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7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934540" y="139370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NetDwell</a:t>
            </a:r>
            <a:br>
              <a:rPr lang="en-US" dirty="0"/>
            </a:br>
            <a:r>
              <a:rPr lang="en-US" dirty="0"/>
              <a:t>Web-Scanner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796818" y="1456057"/>
            <a:ext cx="7550364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434343"/>
                </a:solidFill>
                <a:latin typeface="Exo 2" panose="020B0604020202020204" charset="-52"/>
              </a:rPr>
              <a:t>Мошенничество с данными и кибератаки являются четвертым и пятым глобальными рисками, </a:t>
            </a:r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434343"/>
                </a:solidFill>
                <a:latin typeface="Exo 2" panose="020B0604020202020204" charset="-52"/>
              </a:rPr>
              <a:t>с которыми сталкивается каждая организация. </a:t>
            </a:r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434343"/>
                </a:solidFill>
                <a:latin typeface="Exo 2" panose="020B0604020202020204" charset="-52"/>
              </a:rPr>
              <a:t>По своей значимости эти риски приравниваются к экологическим проблемам. </a:t>
            </a:r>
            <a:endParaRPr sz="2000" dirty="0">
              <a:solidFill>
                <a:srgbClr val="434343"/>
              </a:solidFill>
              <a:latin typeface="Exo 2" panose="020B0604020202020204" charset="-52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0" y="35007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ПРОБЛЕМА</a:t>
            </a:r>
            <a:br>
              <a:rPr lang="ru-RU" dirty="0"/>
            </a:b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58D379-BD17-38EA-12CB-D322B7B325B3}"/>
              </a:ext>
            </a:extLst>
          </p:cNvPr>
          <p:cNvSpPr/>
          <p:nvPr/>
        </p:nvSpPr>
        <p:spPr>
          <a:xfrm>
            <a:off x="5530789" y="4021585"/>
            <a:ext cx="3613211" cy="1380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434343"/>
                </a:solidFill>
                <a:latin typeface="Exo 2" panose="020B0604020202020204" charset="-52"/>
              </a:rPr>
              <a:t>*</a:t>
            </a:r>
            <a:r>
              <a:rPr lang="ru-RU" sz="1400" dirty="0">
                <a:solidFill>
                  <a:srgbClr val="434343"/>
                </a:solidFill>
                <a:latin typeface="Exo 2" panose="020B0604020202020204" charset="-52"/>
              </a:rPr>
              <a:t>Согласно докладу о глобальных рисках Всемирного экономического форума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5119BA5-F189-C0BB-E89D-1E8108211AA2}"/>
              </a:ext>
            </a:extLst>
          </p:cNvPr>
          <p:cNvSpPr/>
          <p:nvPr/>
        </p:nvSpPr>
        <p:spPr>
          <a:xfrm>
            <a:off x="1687286" y="250371"/>
            <a:ext cx="4811485" cy="104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Google Shape;159;p34">
            <a:extLst>
              <a:ext uri="{FF2B5EF4-FFF2-40B4-BE49-F238E27FC236}">
                <a16:creationId xmlns:a16="http://schemas.microsoft.com/office/drawing/2014/main" id="{BB42655D-A6AD-199E-6820-641C94D971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83229" y="3492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РЕШЕНИЕ</a:t>
            </a:r>
            <a:br>
              <a:rPr lang="ru-RU" sz="3200" dirty="0"/>
            </a:br>
            <a:br>
              <a:rPr lang="ru-RU" dirty="0"/>
            </a:br>
            <a:endParaRPr dirty="0"/>
          </a:p>
        </p:txBody>
      </p:sp>
      <p:sp>
        <p:nvSpPr>
          <p:cNvPr id="43" name="Google Shape;158;p34">
            <a:extLst>
              <a:ext uri="{FF2B5EF4-FFF2-40B4-BE49-F238E27FC236}">
                <a16:creationId xmlns:a16="http://schemas.microsoft.com/office/drawing/2014/main" id="{EA7F7BD7-7410-B775-9E6B-F1AAA563B971}"/>
              </a:ext>
            </a:extLst>
          </p:cNvPr>
          <p:cNvSpPr txBox="1">
            <a:spLocks/>
          </p:cNvSpPr>
          <p:nvPr/>
        </p:nvSpPr>
        <p:spPr>
          <a:xfrm>
            <a:off x="796818" y="1047684"/>
            <a:ext cx="7550364" cy="223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/>
            <a:r>
              <a:rPr lang="ru-RU" sz="2000" dirty="0" err="1">
                <a:latin typeface="Exo 2" panose="020B0604020202020204" charset="-52"/>
              </a:rPr>
              <a:t>NetD</a:t>
            </a:r>
            <a:r>
              <a:rPr lang="en-US" sz="2000" dirty="0">
                <a:latin typeface="Exo 2" panose="020B0604020202020204" charset="-52"/>
              </a:rPr>
              <a:t>we</a:t>
            </a:r>
            <a:r>
              <a:rPr lang="ru-RU" sz="2000" dirty="0" err="1">
                <a:latin typeface="Exo 2" panose="020B0604020202020204" charset="-52"/>
              </a:rPr>
              <a:t>ll</a:t>
            </a:r>
            <a:r>
              <a:rPr lang="ru-RU" sz="2000" dirty="0">
                <a:latin typeface="Exo 2" panose="020B0604020202020204" charset="-52"/>
              </a:rPr>
              <a:t> </a:t>
            </a:r>
            <a:r>
              <a:rPr lang="en-US" sz="2000" dirty="0">
                <a:latin typeface="Exo 2" panose="020B0604020202020204" charset="-52"/>
              </a:rPr>
              <a:t>Web-</a:t>
            </a:r>
            <a:r>
              <a:rPr lang="ru-RU" sz="2000" dirty="0" err="1">
                <a:latin typeface="Exo 2" panose="020B0604020202020204" charset="-52"/>
              </a:rPr>
              <a:t>Sca</a:t>
            </a:r>
            <a:r>
              <a:rPr lang="en-US" sz="2000" dirty="0">
                <a:latin typeface="Exo 2" panose="020B0604020202020204" charset="-52"/>
              </a:rPr>
              <a:t>n</a:t>
            </a:r>
            <a:r>
              <a:rPr lang="ru-RU" sz="2000" dirty="0" err="1">
                <a:latin typeface="Exo 2" panose="020B0604020202020204" charset="-52"/>
              </a:rPr>
              <a:t>ner</a:t>
            </a:r>
            <a:r>
              <a:rPr lang="ru-RU" sz="2000" dirty="0">
                <a:latin typeface="Exo 2" panose="020B0604020202020204" charset="-52"/>
              </a:rPr>
              <a:t> </a:t>
            </a:r>
            <a:r>
              <a:rPr lang="en-US" sz="2000" dirty="0">
                <a:latin typeface="Exo 2" panose="020B0604020202020204" charset="-52"/>
              </a:rPr>
              <a:t>– </a:t>
            </a:r>
            <a:r>
              <a:rPr lang="ru-RU" sz="2000" dirty="0">
                <a:latin typeface="Exo 2" panose="020B0604020202020204" charset="-52"/>
              </a:rPr>
              <a:t>программное средство: </a:t>
            </a:r>
          </a:p>
          <a:p>
            <a:pPr indent="-228600" algn="ctr"/>
            <a:endParaRPr lang="ru-RU" sz="2000" dirty="0">
              <a:latin typeface="Exo 2" panose="020B0604020202020204" charset="-52"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проверяет различные сети на возможное наличие уязвимостей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проверяет открытые порты,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оценивает и предлагает способ устранения уязвимости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016163-3FDF-6A49-2013-BD63D21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36" y="3126181"/>
            <a:ext cx="3085727" cy="1911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880280" y="352850"/>
            <a:ext cx="70968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СРАВНЕНИЕ С КОНКУРЕНТАМИ</a:t>
            </a:r>
            <a:endParaRPr lang="en-US" sz="3200" dirty="0"/>
          </a:p>
        </p:txBody>
      </p:sp>
      <p:sp>
        <p:nvSpPr>
          <p:cNvPr id="425" name="Google Shape;425;p47"/>
          <p:cNvSpPr/>
          <p:nvPr/>
        </p:nvSpPr>
        <p:spPr>
          <a:xfrm>
            <a:off x="743386" y="1092224"/>
            <a:ext cx="7657227" cy="3451347"/>
          </a:xfrm>
          <a:prstGeom prst="snip2DiagRect">
            <a:avLst>
              <a:gd name="adj1" fmla="val 18257"/>
              <a:gd name="adj2" fmla="val 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6" name="Google Shape;426;p47"/>
          <p:cNvGraphicFramePr/>
          <p:nvPr>
            <p:extLst>
              <p:ext uri="{D42A27DB-BD31-4B8C-83A1-F6EECF244321}">
                <p14:modId xmlns:p14="http://schemas.microsoft.com/office/powerpoint/2010/main" val="1115691872"/>
              </p:ext>
            </p:extLst>
          </p:nvPr>
        </p:nvGraphicFramePr>
        <p:xfrm>
          <a:off x="539876" y="1243209"/>
          <a:ext cx="7860737" cy="2983091"/>
        </p:xfrm>
        <a:graphic>
          <a:graphicData uri="http://schemas.openxmlformats.org/drawingml/2006/table">
            <a:tbl>
              <a:tblPr>
                <a:tableStyleId>{DB2BE374-7547-4526-A811-86C898D9E09B}</a:tableStyleId>
              </a:tblPr>
              <a:tblGrid>
                <a:gridCol w="164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2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919">
                  <a:extLst>
                    <a:ext uri="{9D8B030D-6E8A-4147-A177-3AD203B41FA5}">
                      <a16:colId xmlns:a16="http://schemas.microsoft.com/office/drawing/2014/main" val="1506749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Поиск бэкдоров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Низкая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 err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ресурсозатратность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Советы по безопасности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Простота использования</a:t>
                      </a:r>
                      <a:endParaRPr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rgbClr val="FFFFFF"/>
                          </a:solidFill>
                          <a:sym typeface="Exo 2"/>
                        </a:rPr>
                        <a:t>Цена</a:t>
                      </a:r>
                      <a:endParaRPr lang="en-US" sz="11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00B050"/>
                          </a:solidFill>
                          <a:sym typeface="Exo 2"/>
                        </a:rPr>
                        <a:t>NetDwell Web-Scanner</a:t>
                      </a:r>
                      <a:endParaRPr sz="1200" b="1" dirty="0">
                        <a:solidFill>
                          <a:srgbClr val="00B050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00B050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00B050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OpenVAS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Nexpose community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  <a:latin typeface="+mj-l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sym typeface="Exo 2"/>
                        </a:rPr>
                        <a:t>Tripwire IP360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3732543"/>
                  </a:ext>
                </a:extLst>
              </a:tr>
              <a:tr h="396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D9Scan</a:t>
                      </a: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-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latin typeface="+mj-lt"/>
                          <a:ea typeface="Roboto Condensed Light"/>
                          <a:cs typeface="Roboto Condensed Light"/>
                          <a:sym typeface="Roboto Condensed Light"/>
                        </a:rPr>
                        <a:t>+</a:t>
                      </a:r>
                      <a:endParaRPr sz="1400" dirty="0">
                        <a:solidFill>
                          <a:srgbClr val="FFFFFF"/>
                        </a:solidFill>
                        <a:latin typeface="+mj-l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03435"/>
                  </a:ext>
                </a:extLst>
              </a:tr>
            </a:tbl>
          </a:graphicData>
        </a:graphic>
      </p:graphicFrame>
      <p:cxnSp>
        <p:nvCxnSpPr>
          <p:cNvPr id="427" name="Google Shape;427;p47"/>
          <p:cNvCxnSpPr/>
          <p:nvPr/>
        </p:nvCxnSpPr>
        <p:spPr>
          <a:xfrm rot="10800000">
            <a:off x="-978197" y="352850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 rot="10800000">
            <a:off x="-218568" y="189534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6"/>
          <p:cNvCxnSpPr/>
          <p:nvPr/>
        </p:nvCxnSpPr>
        <p:spPr>
          <a:xfrm>
            <a:off x="0" y="4338994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810E360-3076-0EF8-0E92-1B5EFF8D3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246318"/>
            <a:ext cx="5214300" cy="946200"/>
          </a:xfrm>
        </p:spPr>
        <p:txBody>
          <a:bodyPr/>
          <a:lstStyle/>
          <a:p>
            <a:r>
              <a:rPr lang="ru-RU" sz="3200" dirty="0"/>
              <a:t>БИЗНЕС-МОДЕЛЬ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A130F06-EAAC-6586-A83E-C0C491703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93428"/>
              </p:ext>
            </p:extLst>
          </p:nvPr>
        </p:nvGraphicFramePr>
        <p:xfrm>
          <a:off x="780750" y="1104925"/>
          <a:ext cx="7830106" cy="2914839"/>
        </p:xfrm>
        <a:graphic>
          <a:graphicData uri="http://schemas.openxmlformats.org/drawingml/2006/table">
            <a:tbl>
              <a:tblPr firstRow="1" bandRow="1">
                <a:tableStyleId>{DB2BE374-7547-4526-A811-86C898D9E09B}</a:tableStyleId>
              </a:tblPr>
              <a:tblGrid>
                <a:gridCol w="1566021">
                  <a:extLst>
                    <a:ext uri="{9D8B030D-6E8A-4147-A177-3AD203B41FA5}">
                      <a16:colId xmlns:a16="http://schemas.microsoft.com/office/drawing/2014/main" val="1739959571"/>
                    </a:ext>
                  </a:extLst>
                </a:gridCol>
                <a:gridCol w="1337462">
                  <a:extLst>
                    <a:ext uri="{9D8B030D-6E8A-4147-A177-3AD203B41FA5}">
                      <a16:colId xmlns:a16="http://schemas.microsoft.com/office/drawing/2014/main" val="1364255976"/>
                    </a:ext>
                  </a:extLst>
                </a:gridCol>
                <a:gridCol w="1011570">
                  <a:extLst>
                    <a:ext uri="{9D8B030D-6E8A-4147-A177-3AD203B41FA5}">
                      <a16:colId xmlns:a16="http://schemas.microsoft.com/office/drawing/2014/main" val="1845383387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val="1689528912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4246842170"/>
                    </a:ext>
                  </a:extLst>
                </a:gridCol>
                <a:gridCol w="1926455">
                  <a:extLst>
                    <a:ext uri="{9D8B030D-6E8A-4147-A177-3AD203B41FA5}">
                      <a16:colId xmlns:a16="http://schemas.microsoft.com/office/drawing/2014/main" val="3931040327"/>
                    </a:ext>
                  </a:extLst>
                </a:gridCol>
              </a:tblGrid>
              <a:tr h="971613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Сетевые базы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Сканирование сети на наличие уязвимости</a:t>
                      </a:r>
                    </a:p>
                  </a:txBody>
                  <a:tcPr anchor="ctr"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Обеспечение безопасности веб-сервисов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Приобретение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/>
                        <a:t>Владельцы веб-сервисов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/>
                        <a:t>Специалисты по информационной безопасности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84739"/>
                  </a:ext>
                </a:extLst>
              </a:tr>
              <a:tr h="97161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IT-</a:t>
                      </a:r>
                      <a:r>
                        <a:rPr lang="ru-RU" dirty="0"/>
                        <a:t>компания</a:t>
                      </a:r>
                    </a:p>
                    <a:p>
                      <a:pPr algn="ctr"/>
                      <a:r>
                        <a:rPr lang="ru-RU" dirty="0"/>
                        <a:t>Сетевое ПО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Сетевые баннеры</a:t>
                      </a:r>
                    </a:p>
                    <a:p>
                      <a:endParaRPr lang="ru-RU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253682"/>
                  </a:ext>
                </a:extLst>
              </a:tr>
              <a:tr h="971613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Человеческий ресурс</a:t>
                      </a:r>
                    </a:p>
                    <a:p>
                      <a:pPr algn="ctr"/>
                      <a:r>
                        <a:rPr lang="ru-RU" dirty="0"/>
                        <a:t>Цифровое распространение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Продажа лицензии ПО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27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23094" y="37464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ДОРОЖНАЯ КАРТА</a:t>
            </a:r>
            <a:endParaRPr sz="3200" dirty="0"/>
          </a:p>
        </p:txBody>
      </p:sp>
      <p:cxnSp>
        <p:nvCxnSpPr>
          <p:cNvPr id="260" name="Google Shape;260;p41"/>
          <p:cNvCxnSpPr/>
          <p:nvPr/>
        </p:nvCxnSpPr>
        <p:spPr>
          <a:xfrm>
            <a:off x="7050900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41"/>
          <p:cNvSpPr/>
          <p:nvPr/>
        </p:nvSpPr>
        <p:spPr>
          <a:xfrm>
            <a:off x="451264" y="1320842"/>
            <a:ext cx="8241472" cy="25849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686820" y="1463698"/>
            <a:ext cx="2208584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УВЕЛИЧЕНИЕ СПИСКА УЯЗВИМОСТЕЙ</a:t>
            </a:r>
            <a:endParaRPr sz="9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2862142" y="1463698"/>
            <a:ext cx="2294139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РЕАЛИЗАЦИЯ СОВЕТОВ ПО БЕЗОПАСНОСТИ</a:t>
            </a:r>
            <a:endParaRPr sz="9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5317567" y="1463723"/>
            <a:ext cx="183068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РЕАЛИЗАЦИЯ ВЕБ-ПРИЛОЖЕНИЯ</a:t>
            </a:r>
            <a:endParaRPr sz="9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7285607" y="1463727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СТАТИСТИКА</a:t>
            </a:r>
            <a:endParaRPr sz="9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574394" y="1521917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726140" y="1521918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5199857" y="1521917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7148253" y="1521918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0" name="Таблица 1">
            <a:extLst>
              <a:ext uri="{FF2B5EF4-FFF2-40B4-BE49-F238E27FC236}">
                <a16:creationId xmlns:a16="http://schemas.microsoft.com/office/drawing/2014/main" id="{B437262B-6189-CE28-62E2-25D7460B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896849"/>
              </p:ext>
            </p:extLst>
          </p:nvPr>
        </p:nvGraphicFramePr>
        <p:xfrm>
          <a:off x="992062" y="2136523"/>
          <a:ext cx="7083320" cy="1472133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3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611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6141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1856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14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19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20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21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28</a:t>
                      </a:r>
                      <a:endParaRPr lang="ru-RU" sz="8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626"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ru-RU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626"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ru-RU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626"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ru-RU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626"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300" dirty="0">
                        <a:latin typeface="Arial Narrow" pitchFamily="34" charset="0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ru-RU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4295" marR="64295" marT="32147" marB="32147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1" name="Таблица 30">
            <a:extLst>
              <a:ext uri="{FF2B5EF4-FFF2-40B4-BE49-F238E27FC236}">
                <a16:creationId xmlns:a16="http://schemas.microsoft.com/office/drawing/2014/main" id="{5CF93AC9-2680-98FB-BA74-E7A695898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31495"/>
              </p:ext>
            </p:extLst>
          </p:nvPr>
        </p:nvGraphicFramePr>
        <p:xfrm>
          <a:off x="985238" y="1920954"/>
          <a:ext cx="7090012" cy="231934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709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315"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Месяц</a:t>
                      </a:r>
                    </a:p>
                  </a:txBody>
                  <a:tcPr marL="64295" marR="64295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3" name="Скругленный прямоугольник 54">
            <a:extLst>
              <a:ext uri="{FF2B5EF4-FFF2-40B4-BE49-F238E27FC236}">
                <a16:creationId xmlns:a16="http://schemas.microsoft.com/office/drawing/2014/main" id="{9B905FC6-DB8E-DAD0-E03E-91F1AAEBA3CC}"/>
              </a:ext>
            </a:extLst>
          </p:cNvPr>
          <p:cNvSpPr/>
          <p:nvPr/>
        </p:nvSpPr>
        <p:spPr>
          <a:xfrm>
            <a:off x="1073816" y="2407841"/>
            <a:ext cx="1016890" cy="171450"/>
          </a:xfrm>
          <a:prstGeom prst="roundRect">
            <a:avLst>
              <a:gd name="adj" fmla="val 4871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" tIns="13716" rIns="13716" bIns="13716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ru-RU" sz="1200" b="1" dirty="0">
              <a:solidFill>
                <a:schemeClr val="bg1"/>
              </a:solidFill>
              <a:latin typeface="Arial Narrow" pitchFamily="112" charset="0"/>
            </a:endParaRPr>
          </a:p>
        </p:txBody>
      </p:sp>
      <p:sp>
        <p:nvSpPr>
          <p:cNvPr id="326" name="Скругленный прямоугольник 54">
            <a:extLst>
              <a:ext uri="{FF2B5EF4-FFF2-40B4-BE49-F238E27FC236}">
                <a16:creationId xmlns:a16="http://schemas.microsoft.com/office/drawing/2014/main" id="{55555939-73A3-E155-DD58-6B64339E4D1A}"/>
              </a:ext>
            </a:extLst>
          </p:cNvPr>
          <p:cNvSpPr/>
          <p:nvPr/>
        </p:nvSpPr>
        <p:spPr>
          <a:xfrm>
            <a:off x="2209604" y="2736317"/>
            <a:ext cx="1082105" cy="171450"/>
          </a:xfrm>
          <a:prstGeom prst="roundRect">
            <a:avLst>
              <a:gd name="adj" fmla="val 48717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" tIns="13716" rIns="13716" bIns="13716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ru-RU" sz="1200" b="1" dirty="0">
              <a:solidFill>
                <a:schemeClr val="bg1"/>
              </a:solidFill>
              <a:latin typeface="Arial Narrow" pitchFamily="112" charset="0"/>
            </a:endParaRPr>
          </a:p>
        </p:txBody>
      </p:sp>
      <p:sp>
        <p:nvSpPr>
          <p:cNvPr id="329" name="Скругленный прямоугольник 54">
            <a:extLst>
              <a:ext uri="{FF2B5EF4-FFF2-40B4-BE49-F238E27FC236}">
                <a16:creationId xmlns:a16="http://schemas.microsoft.com/office/drawing/2014/main" id="{3C8CAB31-B46E-B470-B523-A8C6035FC897}"/>
              </a:ext>
            </a:extLst>
          </p:cNvPr>
          <p:cNvSpPr/>
          <p:nvPr/>
        </p:nvSpPr>
        <p:spPr>
          <a:xfrm>
            <a:off x="3422216" y="3027672"/>
            <a:ext cx="340341" cy="171450"/>
          </a:xfrm>
          <a:prstGeom prst="roundRect">
            <a:avLst>
              <a:gd name="adj" fmla="val 48717"/>
            </a:avLst>
          </a:prstGeom>
          <a:solidFill>
            <a:srgbClr val="B7B7B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" tIns="13716" rIns="13716" bIns="13716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ru-RU" sz="1200" b="1" dirty="0">
              <a:solidFill>
                <a:schemeClr val="bg1"/>
              </a:solidFill>
              <a:latin typeface="Arial Narrow" pitchFamily="112" charset="0"/>
            </a:endParaRPr>
          </a:p>
        </p:txBody>
      </p:sp>
      <p:sp>
        <p:nvSpPr>
          <p:cNvPr id="332" name="Скругленный прямоугольник 54">
            <a:extLst>
              <a:ext uri="{FF2B5EF4-FFF2-40B4-BE49-F238E27FC236}">
                <a16:creationId xmlns:a16="http://schemas.microsoft.com/office/drawing/2014/main" id="{C3F12CBA-778E-C040-F01C-395DA9E5E51A}"/>
              </a:ext>
            </a:extLst>
          </p:cNvPr>
          <p:cNvSpPr/>
          <p:nvPr/>
        </p:nvSpPr>
        <p:spPr>
          <a:xfrm>
            <a:off x="3915407" y="3355899"/>
            <a:ext cx="4093936" cy="171450"/>
          </a:xfrm>
          <a:prstGeom prst="roundRect">
            <a:avLst>
              <a:gd name="adj" fmla="val 48717"/>
            </a:avLst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" tIns="13716" rIns="13716" bIns="13716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ru-RU" sz="1200" b="1" dirty="0">
              <a:solidFill>
                <a:schemeClr val="bg1"/>
              </a:solidFill>
              <a:latin typeface="Arial Narrow" pitchFamily="11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1381032" y="1656164"/>
            <a:ext cx="6096746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Многофункциональность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Перспективный в развитии проект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Актуальность ПО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Детальная информативность сканирования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Приватность собранной информации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Постоянная поддержка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Exo 2" panose="020B0604020202020204" charset="-52"/>
              </a:rPr>
              <a:t>Доступность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000" dirty="0">
              <a:latin typeface="Exo 2" panose="020B0604020202020204" charset="-5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Exo 2" panose="020B0604020202020204" charset="-52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-149238" y="605303"/>
            <a:ext cx="9437676" cy="705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СТОИТ ПОЛЬЗОВАТЬСЯ</a:t>
            </a:r>
            <a:br>
              <a:rPr lang="ru-RU" dirty="0"/>
            </a:br>
            <a:r>
              <a:rPr lang="ru-RU" dirty="0"/>
              <a:t>НАШИМ ПРОДКУТОМ</a:t>
            </a:r>
            <a:endParaRPr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414217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0" y="33489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endParaRPr dirty="0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Артём </a:t>
            </a:r>
            <a:r>
              <a:rPr lang="ru-RU" dirty="0" err="1"/>
              <a:t>Буничев</a:t>
            </a:r>
            <a:endParaRPr dirty="0"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Программист</a:t>
            </a:r>
            <a:endParaRPr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Сергей Поздняков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Иван Гусев</a:t>
            </a:r>
            <a:endParaRPr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Дизайнер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Борецкий Даниил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Программист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Менеджер</a:t>
            </a:r>
            <a:endParaRPr dirty="0"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Программист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Дизайнер</a:t>
            </a:r>
            <a:endParaRPr dirty="0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A4FF22-2CAC-BEB7-F2C9-796F90C5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50" y="3195884"/>
            <a:ext cx="1202029" cy="16043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ABC4E5-2895-076A-22FB-3AC311EC5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30" t="20654" r="16907" b="28543"/>
          <a:stretch/>
        </p:blipFill>
        <p:spPr>
          <a:xfrm>
            <a:off x="743738" y="3195884"/>
            <a:ext cx="1202029" cy="16043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9FB687-E19E-15C7-75BC-D4E5EA805A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56" t="28635" r="15255"/>
          <a:stretch/>
        </p:blipFill>
        <p:spPr>
          <a:xfrm>
            <a:off x="762821" y="1144103"/>
            <a:ext cx="1202029" cy="16043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D42B84-DBF0-5CBD-11D8-2B183B4180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17" t="3024" r="55297" b="36568"/>
          <a:stretch/>
        </p:blipFill>
        <p:spPr>
          <a:xfrm>
            <a:off x="7175562" y="1144103"/>
            <a:ext cx="1205617" cy="1604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232</Words>
  <Application>Microsoft Office PowerPoint</Application>
  <PresentationFormat>Экран (16:9)</PresentationFormat>
  <Paragraphs>117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 Narrow</vt:lpstr>
      <vt:lpstr>Exo 2</vt:lpstr>
      <vt:lpstr>Arial</vt:lpstr>
      <vt:lpstr>Roboto Condensed Light</vt:lpstr>
      <vt:lpstr>Nunito Light</vt:lpstr>
      <vt:lpstr>Fira Sans Extra Condensed Medium</vt:lpstr>
      <vt:lpstr>Tech Newsletter XL by Slidesgo</vt:lpstr>
      <vt:lpstr>NetDwell Web-Scanner</vt:lpstr>
      <vt:lpstr>ПРОБЛЕМА </vt:lpstr>
      <vt:lpstr>РЕШЕНИЕ  </vt:lpstr>
      <vt:lpstr>СРАВНЕНИЕ С КОНКУРЕНТАМИ</vt:lpstr>
      <vt:lpstr>БИЗНЕС-МОДЕЛЬ</vt:lpstr>
      <vt:lpstr>ДОРОЖНАЯ КАРТА</vt:lpstr>
      <vt:lpstr>ПОЧЕМУ СТОИТ ПОЛЬЗОВАТЬСЯ НАШИМ ПРОДКУТОМ</vt:lpstr>
      <vt:lpstr>НАША 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NetDwell Web-Scanner</dc:title>
  <cp:lastModifiedBy>Fisher Marty</cp:lastModifiedBy>
  <cp:revision>16</cp:revision>
  <dcterms:modified xsi:type="dcterms:W3CDTF">2022-10-29T22:46:32Z</dcterms:modified>
</cp:coreProperties>
</file>